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449" r:id="rId2"/>
    <p:sldId id="389" r:id="rId3"/>
    <p:sldId id="454" r:id="rId4"/>
    <p:sldId id="455" r:id="rId5"/>
    <p:sldId id="456" r:id="rId6"/>
    <p:sldId id="457" r:id="rId7"/>
    <p:sldId id="458" r:id="rId8"/>
    <p:sldId id="459" r:id="rId9"/>
    <p:sldId id="460" r:id="rId10"/>
    <p:sldId id="451" r:id="rId11"/>
    <p:sldId id="452" r:id="rId12"/>
    <p:sldId id="45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EA96"/>
    <a:srgbClr val="CC0000"/>
    <a:srgbClr val="6666FF"/>
    <a:srgbClr val="6C0024"/>
    <a:srgbClr val="FFFFFF"/>
    <a:srgbClr val="7ACCFE"/>
    <a:srgbClr val="8FE2FF"/>
    <a:srgbClr val="B7F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FD066C1-F8E3-448B-944D-0D079E2AF392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79075C-B7B8-4B1B-981D-D45F71ED0E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75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A9A82D0-6A72-4033-A887-748741C08459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041B18-438C-49C9-A36F-DA845231D7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995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C192A7-5AAA-4CB6-AFAB-835CBAD2A091}" type="datetime1">
              <a:rPr lang="ru-RU" smtClean="0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52EEDE-E5D7-4481-B29D-FF26BF6CA2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3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4C2712-1FBC-4A98-AC7E-E9CB1546EF00}" type="datetime1">
              <a:rPr lang="ru-RU" smtClean="0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2A41A-9759-4BF8-AC81-55D64F144C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68143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4C2712-1FBC-4A98-AC7E-E9CB1546EF00}" type="datetime1">
              <a:rPr lang="ru-RU" smtClean="0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2A41A-9759-4BF8-AC81-55D64F144C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780347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4C2712-1FBC-4A98-AC7E-E9CB1546EF00}" type="datetime1">
              <a:rPr lang="ru-RU" smtClean="0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2A41A-9759-4BF8-AC81-55D64F144C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742792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4C2712-1FBC-4A98-AC7E-E9CB1546EF00}" type="datetime1">
              <a:rPr lang="ru-RU" smtClean="0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2A41A-9759-4BF8-AC81-55D64F144C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606559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4C2712-1FBC-4A98-AC7E-E9CB1546EF00}" type="datetime1">
              <a:rPr lang="ru-RU" smtClean="0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2A41A-9759-4BF8-AC81-55D64F144C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65614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6C1CF7-07E8-4B22-9090-E867C16B0230}" type="datetime1">
              <a:rPr lang="ru-RU" smtClean="0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043825-6435-4738-BDF8-51661D9C03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132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0AC84F-447F-4E07-ABBE-77FA8B95A5CE}" type="datetime1">
              <a:rPr lang="ru-RU" smtClean="0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B6608F-FC91-49BB-AF8F-E0FF550036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672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603D12-5D56-4A2B-8BDC-EA0862557823}" type="datetime1">
              <a:rPr lang="ru-RU" smtClean="0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E7F19-806D-4709-A9E5-340D478DC1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92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40744C-9100-4110-80E3-F2C604F3669A}" type="datetime1">
              <a:rPr lang="ru-RU" smtClean="0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5F082A-C951-411D-BE8E-3323C3FC6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922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FD77CA-4811-4E7F-9229-87EB0876474A}" type="datetime1">
              <a:rPr lang="ru-RU" smtClean="0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BD4DCF-E12A-4084-8E19-2E0A5C5398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52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D1ECE9-6935-4F7C-AD6D-285A53BFD754}" type="datetime1">
              <a:rPr lang="ru-RU" smtClean="0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EBE1C3-5933-4176-8931-4B6C829818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2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49EE89-FE98-41E5-BFD7-C14003DADE95}" type="datetime1">
              <a:rPr lang="ru-RU" smtClean="0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1AA578-BD3E-4913-B523-043DF50519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795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DC85AE-7A5B-438D-A0C1-6098BD4EB6F0}" type="datetime1">
              <a:rPr lang="ru-RU" smtClean="0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1472F-E169-4C6C-A53C-94F7957A4B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557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5BCDBC-921F-42D4-ABCD-F6BD75BF5FE9}" type="datetime1">
              <a:rPr lang="ru-RU" smtClean="0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68FE6-45D0-4A00-8EAB-CF2CA11D0B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218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52FBA-8DE3-4EDF-B3A0-20ECD613737B}" type="datetime1">
              <a:rPr lang="ru-RU" smtClean="0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462EDD-DCF1-47DC-94F8-8DA50D4F3D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1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94C2712-1FBC-4A98-AC7E-E9CB1546EF00}" type="datetime1">
              <a:rPr lang="ru-RU" smtClean="0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7C2A41A-9759-4BF8-AC81-55D64F144C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91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464" y="91440"/>
            <a:ext cx="7187184" cy="60624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МАДОУ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развития ребёнка-детский сад с. Моряковский Затон» 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Томского района</a:t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СЕМИНАР-ПРАКТИКУМ МУЗЫКАЛЬНЫХ РУКОВОДИТЕЛЕЙ</a:t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Aharoni"/>
                <a:cs typeface="Aharoni"/>
              </a:rPr>
              <a:t>ПЛАНИРОВАНИЕ </a:t>
            </a:r>
            <a:r>
              <a:rPr lang="ru-RU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Aharoni"/>
                <a:cs typeface="Aharoni"/>
              </a:rPr>
              <a:t>ОБРАЗОВАТЕЛЬНОЙ ДЕЯТЕЛЬНОСТИ В УСЛОВИЯХ РЕАЛИЗАЦИИ ФГОС ДОШКОЛЬНОГО </a:t>
            </a:r>
            <a: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Aharoni"/>
                <a:cs typeface="Aharoni"/>
              </a:rPr>
              <a:t>ОБРАЗОВАНИЯ</a:t>
            </a:r>
            <a:b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Aharoni"/>
                <a:cs typeface="Aharoni"/>
              </a:rPr>
            </a:br>
            <a: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Aharoni"/>
                <a:cs typeface="Aharoni"/>
              </a:rPr>
              <a:t/>
            </a:r>
            <a:b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Aharoni"/>
                <a:cs typeface="Aharoni"/>
              </a:rPr>
            </a:br>
            <a:r>
              <a:rPr lang="ru-RU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Aharoni"/>
                <a:cs typeface="Aharoni"/>
              </a:rPr>
              <a:t/>
            </a:r>
            <a:br>
              <a:rPr lang="ru-RU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Aharoni"/>
                <a:cs typeface="Aharoni"/>
              </a:rPr>
            </a:b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</a:t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СТАНДАРТ </a:t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</a:t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МУЗЫКАЛЬНОМ РАЗВИТИИ РЕБЁНКА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Aharoni"/>
                <a:cs typeface="Aharoni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Aharoni"/>
                <a:cs typeface="Aharoni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Aharoni"/>
                <a:cs typeface="Times New Roman" panose="02020603050405020304" pitchFamily="18" charset="0"/>
              </a:rPr>
              <a:t>Старший воспитатель МАДОУ</a:t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Aharoni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Aharoni"/>
                <a:cs typeface="Times New Roman" panose="02020603050405020304" pitchFamily="18" charset="0"/>
              </a:rPr>
              <a:t> Хакимова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haroni"/>
                <a:cs typeface="Times New Roman" panose="02020603050405020304" pitchFamily="18" charset="0"/>
              </a:rPr>
              <a:t>Альфия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Aharoni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haroni"/>
                <a:cs typeface="Times New Roman" panose="02020603050405020304" pitchFamily="18" charset="0"/>
              </a:rPr>
              <a:t>Мунировна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Aharoni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Aharoni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Aharoni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Aharoni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Aharoni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Aharoni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Aharoni"/>
                <a:cs typeface="Times New Roman" panose="02020603050405020304" pitchFamily="18" charset="0"/>
              </a:rPr>
              <a:t>2014 -2015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haroni"/>
                <a:cs typeface="Times New Roman" panose="02020603050405020304" pitchFamily="18" charset="0"/>
              </a:rPr>
              <a:t>уч.год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Aharoni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1AA578-BD3E-4913-B523-043DF50519CD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64" y="5404103"/>
            <a:ext cx="1939167" cy="1350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51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85216"/>
            <a:ext cx="8229600" cy="554094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Организационно-методическая документация: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годовой (перспективный) план;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календарно-тематический план;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материалы для мониторинга;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аналитический отчет о проделанной работе за год.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методические разработки (занятий, мероприятий, консультативный материал для педагогов и родителей);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материалы (программы) по кружковой деятельности;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собственные материалы – публикации, материалы выступлений на методических мероприятиях различного уровня;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план самообразования;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картотека музыкально-дидактических игр;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фонотека, картотека музыкальных инструментов и др.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E7F19-806D-4709-A9E5-340D478DC125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676" y="4185930"/>
            <a:ext cx="916588" cy="116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29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1792"/>
            <a:ext cx="7351776" cy="5504371"/>
          </a:xfrm>
        </p:spPr>
        <p:txBody>
          <a:bodyPr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Годовой (перспективный) план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музыкального руководителя образовательного учреждения составляется на год. При составлении плана музыкальному руководителю необходимо учитывать:</a:t>
            </a:r>
          </a:p>
          <a:p>
            <a:pPr algn="ctr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задачи образовательной деятельности ДОУ и приоритетные направления деятельности музыкального руководителя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Календарно-тематический план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музыкального руководителя направлен на реализацию задач основной общеобразовательной программы ДОУ. </a:t>
            </a:r>
          </a:p>
          <a:p>
            <a:pPr algn="ctr">
              <a:buFontTx/>
              <a:buChar char="-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E7F19-806D-4709-A9E5-340D478DC125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220" y="5166827"/>
            <a:ext cx="2111311" cy="158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44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25" y="324612"/>
            <a:ext cx="4374887" cy="451749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680" y="3589380"/>
            <a:ext cx="2332525" cy="250545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064" y="0"/>
            <a:ext cx="2776612" cy="267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1238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b="1" dirty="0" smtClean="0">
                <a:solidFill>
                  <a:srgbClr val="CC0000"/>
                </a:solidFill>
              </a:rPr>
              <a:t/>
            </a:r>
            <a:br>
              <a:rPr lang="ru-RU" b="1" dirty="0" smtClean="0">
                <a:solidFill>
                  <a:srgbClr val="CC0000"/>
                </a:solidFill>
              </a:rPr>
            </a:br>
            <a:r>
              <a:rPr lang="en-US" b="1" dirty="0" smtClean="0">
                <a:solidFill>
                  <a:srgbClr val="CC0000"/>
                </a:solidFill>
              </a:rPr>
              <a:t/>
            </a:r>
            <a:br>
              <a:rPr lang="en-US" b="1" dirty="0" smtClean="0">
                <a:solidFill>
                  <a:srgbClr val="CC0000"/>
                </a:solidFill>
              </a:rPr>
            </a:br>
            <a:r>
              <a:rPr lang="en-US" b="1" dirty="0" smtClean="0">
                <a:solidFill>
                  <a:srgbClr val="CC0000"/>
                </a:solidFill>
              </a:rPr>
              <a:t/>
            </a:r>
            <a:br>
              <a:rPr lang="en-US" b="1" dirty="0" smtClean="0">
                <a:solidFill>
                  <a:srgbClr val="CC0000"/>
                </a:solidFill>
              </a:rPr>
            </a:br>
            <a:r>
              <a:rPr lang="ru-RU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Музыкальное развитие</a:t>
            </a:r>
          </a:p>
        </p:txBody>
      </p:sp>
      <p:sp>
        <p:nvSpPr>
          <p:cNvPr id="16386" name="Rectangle 3"/>
          <p:cNvSpPr>
            <a:spLocks noGrp="1"/>
          </p:cNvSpPr>
          <p:nvPr>
            <p:ph idx="1"/>
          </p:nvPr>
        </p:nvSpPr>
        <p:spPr>
          <a:xfrm>
            <a:off x="82296" y="2121408"/>
            <a:ext cx="7452360" cy="3919955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направлений образовательной области 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развитие» 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наряду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рисованием, лепкой, аппликацией, художественным трудом, дизайном и творческим конструированием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образова­тельный стандарт дошкольного образования, </a:t>
            </a:r>
            <a:endParaRPr lang="ru-RU" b="1" i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утвержденный </a:t>
            </a:r>
            <a:r>
              <a:rPr lang="ru-RU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</a:t>
            </a:r>
            <a:r>
              <a:rPr lang="ru-RU" b="1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endParaRPr lang="en-US" b="1" i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17.10.2013 № 1155</a:t>
            </a:r>
            <a:r>
              <a:rPr lang="en-US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 eaLnBrk="1" hangingPunct="1">
              <a:buNone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" y="64008"/>
            <a:ext cx="2459736" cy="218541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5" y="411480"/>
            <a:ext cx="5303521" cy="15189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«Художест­венно-эстетическое развитие»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предполагает:</a:t>
            </a:r>
            <a:b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0"/>
            <a:ext cx="7053073" cy="3880773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предпосылок ценностно-смыслово­го восприятия и понимания произведений ис­кусства (словесного, музыкального, изобрази­тельного), мира природы;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эстетического отношения к окру­жающему миру;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элементарных представлений о видах искусства;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 музыки, художественной литера­туры, фольклора;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сопереживания персонажам художественных произведений;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самостоятельной творческой деятельности детей (изобразительной, кон­структивно-модельной, музыкальной и др.).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E7F19-806D-4709-A9E5-340D478DC125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355"/>
            <a:ext cx="916588" cy="116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679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" y="128016"/>
            <a:ext cx="7598664" cy="6345936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музыкального воспитания и развития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вхождение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 в мир музы­ки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развития музыкальной эрудиции 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куль­туры,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ценностного отношения к му­зыке как виду искусства, музыкальным традициям 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праздникам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связанные с разви­тием опыта восприятия музыкальных произведе­ний, сопереживания музыкальным образам, на­строениям и чувствам, задачи развития звукового сенсорного и интонационного опыта дошкольни­ков.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Музыкально-двигательная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активность, игра на детских музыкальных инструментах, музыкально-пальчиковые игры, организованные на музыкаль­ных занятиях, развивают у ребёнка физические качества, моторику и двигательные способности, помогают в становлении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двига­тельной сфере.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E7F19-806D-4709-A9E5-340D478DC125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8" y="5643281"/>
            <a:ext cx="916588" cy="116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581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584" y="438912"/>
            <a:ext cx="7132319" cy="56024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определяет виды деятельности, в т. ч. и музыкальную деятельность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раннем возрасте (1 год - 3 года)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пред­метная деятельность и игры с составными и дина­мическими игрушками; экспериментирование с ма­териалами и веществами (песок, вода, тесто и пр.), общение с взрослым и совместные игры со сверстниками под руководством взрослого, самообслу­живание и действия с бытовыми предметами-ору­диями (ложка, совок, лопатка и пр.), восприятие смысла музыки, сказок, стихов, рассматривание картинок, двигательная активность.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E7F19-806D-4709-A9E5-340D478DC125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793" y="5694690"/>
            <a:ext cx="916588" cy="116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872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" y="448056"/>
            <a:ext cx="7223759" cy="603504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дошкольного возраста (3 года -г) это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деятельность, включая сюжетно-ролевую игру как ведущую деятельность детей дошкольного возраста, а также игру с правилами и другие виды игры, коммуникативная (общение и взаимодействие со взрослыми и сверстниками)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познавательно-исследовательская (исследования объектов окружающего мира и экспериментирова­ние с ними)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 художественной литерату­ры и фольклора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самообслуживание и элементар­ный бытовой труд (в помещении и на улице)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кон­струирование из разного материала, включая конструкторы, модули, бумагу, природный и иной материал, изобразительная (рисование, лепка, ап­пликации)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музыкальная (восприятие и понимание смысла музыкальных произведений, пение, музы­кально-ритмические движения, игры на детских му­зыкальных инструментах)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двигательная (овладе­ние основными движениями) формы активности ребёнка.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E7F19-806D-4709-A9E5-340D478DC125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979" y="2777754"/>
            <a:ext cx="916588" cy="116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812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5448"/>
            <a:ext cx="7434071" cy="10424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Вариативные формы музыкальной деятельности детей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раннего и дошкольного возраста в детском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саду, </a:t>
            </a:r>
            <a:b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предлагаемые ФГОС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864119"/>
              </p:ext>
            </p:extLst>
          </p:nvPr>
        </p:nvGraphicFramePr>
        <p:xfrm>
          <a:off x="0" y="1197862"/>
          <a:ext cx="7324344" cy="47640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8700"/>
                <a:gridCol w="5225644"/>
              </a:tblGrid>
              <a:tr h="604742">
                <a:tc>
                  <a:txBody>
                    <a:bodyPr/>
                    <a:lstStyle/>
                    <a:p>
                      <a:pPr marR="3835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Ведущая</a:t>
                      </a:r>
                    </a:p>
                    <a:p>
                      <a:pPr marR="3835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деятельность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4" marR="61354" marT="0" marB="0">
                    <a:solidFill>
                      <a:srgbClr val="D0EA96"/>
                    </a:solidFill>
                  </a:tcPr>
                </a:tc>
                <a:tc>
                  <a:txBody>
                    <a:bodyPr/>
                    <a:lstStyle/>
                    <a:p>
                      <a:pPr marL="288925" marR="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музыкальной деятельности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4" marR="61354" marT="0" marB="0">
                    <a:solidFill>
                      <a:srgbClr val="D0EA96"/>
                    </a:solidFill>
                  </a:tcPr>
                </a:tc>
              </a:tr>
              <a:tr h="4159283">
                <a:tc>
                  <a:txBody>
                    <a:bodyPr/>
                    <a:lstStyle/>
                    <a:p>
                      <a:pPr marR="3835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1-3 года</a:t>
                      </a:r>
                    </a:p>
                    <a:p>
                      <a:pPr marR="3835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Предметная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предметно-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835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манипулятивная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8354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4" marR="61354" marT="0" marB="0">
                    <a:solidFill>
                      <a:srgbClr val="D0EA96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Игровое экспериментирование со звуками на предметной основе.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Игры-эксперименты со звуками и игры -путешествия в разнообразный </a:t>
                      </a:r>
                      <a:r>
                        <a:rPr lang="ru-RU" sz="16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мир звуков (немузыкальных и музыкальных).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Предметное коллекционирование (выставка погремушек, детских </a:t>
                      </a:r>
                      <a:r>
                        <a:rPr lang="ru-RU" sz="16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музыкальных инструментов, любимых музыкальных игрушек и </a:t>
                      </a:r>
                      <a:r>
                        <a:rPr lang="ru-RU" sz="1600" spc="-35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т.п</a:t>
                      </a:r>
                      <a:r>
                        <a:rPr lang="ru-RU" sz="1600" spc="-3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Музыкально-игровые приёмы (звукоподражание).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Музыкальные и музыкально-литературные загадки.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Музыкальные пальчиковые и музыкальные </a:t>
                      </a:r>
                      <a:r>
                        <a:rPr lang="ru-RU" sz="1600" spc="-3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логоритмические</a:t>
                      </a:r>
                      <a:r>
                        <a:rPr lang="ru-RU" sz="16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игры.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Музыкально-двигательные игры-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117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импровизации.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635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Музыкальные сказки (слушание и исполнительство)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4" marR="61354" marT="0" marB="0">
                    <a:solidFill>
                      <a:srgbClr val="D0EA96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E7F19-806D-4709-A9E5-340D478DC125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5112"/>
            <a:ext cx="2121408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034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716017"/>
              </p:ext>
            </p:extLst>
          </p:nvPr>
        </p:nvGraphicFramePr>
        <p:xfrm>
          <a:off x="118872" y="832104"/>
          <a:ext cx="7187183" cy="4325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9395"/>
                <a:gridCol w="5127788"/>
              </a:tblGrid>
              <a:tr h="4325112">
                <a:tc>
                  <a:txBody>
                    <a:bodyPr/>
                    <a:lstStyle/>
                    <a:p>
                      <a:pPr marR="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3-5 лет</a:t>
                      </a:r>
                    </a:p>
                    <a:p>
                      <a:pPr marR="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Игровая деятельность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spc="-4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(сюжетно-ролевая игра)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4" marR="61354" marT="0" marB="0">
                    <a:solidFill>
                      <a:srgbClr val="D0EA96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Музыкальные сюжетно-ролевые игры (песня-игра).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Музыкальные игры-фантазирования.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Игровые проблемные ситуации на музыкальной основе.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Усложняющиеся игры-эксперименты и игры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117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-путешествия.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Музыкально-дидактические игры.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Игры-этюды по мотивам музыкальных произведений.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Сюжетные проблемные ситуации или ситуации с ролевым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взаимодействием.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Концерты-загадки.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Беседы, в т. ч. по вопросам детей о музыке.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4" marR="61354" marT="0" marB="0">
                    <a:solidFill>
                      <a:srgbClr val="D0EA96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E7F19-806D-4709-A9E5-340D478DC12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6" y="3453611"/>
            <a:ext cx="2066544" cy="167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190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1607960"/>
              </p:ext>
            </p:extLst>
          </p:nvPr>
        </p:nvGraphicFramePr>
        <p:xfrm>
          <a:off x="210312" y="0"/>
          <a:ext cx="7278624" cy="59856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5598"/>
                <a:gridCol w="5193026"/>
              </a:tblGrid>
              <a:tr h="59856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0" spc="-35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0" spc="-35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spc="-35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5-7 лет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spc="-35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Сложные </a:t>
                      </a:r>
                      <a:r>
                        <a:rPr lang="ru-RU" sz="18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интегративные </a:t>
                      </a:r>
                      <a:r>
                        <a:rPr lang="ru-RU" sz="1800" b="0" spc="-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деятельности, переход </a:t>
                      </a:r>
                      <a:r>
                        <a:rPr lang="ru-RU" sz="18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учебной деятельности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4" marR="61354" marT="0" marB="0">
                    <a:solidFill>
                      <a:srgbClr val="D0EA96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Проблемные и ситуационные задачи, их широкая вариативность, </a:t>
                      </a:r>
                      <a:r>
                        <a:rPr lang="ru-RU" sz="1800" b="0" spc="-3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полипроблемность</a:t>
                      </a:r>
                      <a:r>
                        <a:rPr lang="ru-RU" sz="18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Музыкально-дидактическая игра.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Компьютерные музыкальные игры.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Исследовательская (опытная) деятельность.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Проектная деятельность.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b="0" spc="-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Театрализованная деятельность.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Хороводная игра.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Музыкальные игры-импровизации.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Музыкальные конкурсы, фестивали, концерты.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Музыкальные экскурсии и прогулки, музыкальный музей.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Интегративная деятельность (художественная </a:t>
                      </a:r>
                      <a:r>
                        <a:rPr lang="ru-RU" sz="1800" b="0" spc="-4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полидеятельность</a:t>
                      </a:r>
                      <a:r>
                        <a:rPr lang="ru-RU" sz="18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Клуб музыкальных интересов.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Коллекционирование (в т. ч. и музыкальных впечатлений).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b="0" spc="-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Самостоятельная музыкальная деятельность детей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4" marR="61354" marT="0" marB="0">
                    <a:solidFill>
                      <a:srgbClr val="D0EA96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E7F19-806D-4709-A9E5-340D478DC12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88" y="4142232"/>
            <a:ext cx="2057400" cy="17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70218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3451</TotalTime>
  <Words>806</Words>
  <Application>Microsoft Office PowerPoint</Application>
  <PresentationFormat>Экран (4:3)</PresentationFormat>
  <Paragraphs>108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Aharoni</vt:lpstr>
      <vt:lpstr>Arial</vt:lpstr>
      <vt:lpstr>Arial Black</vt:lpstr>
      <vt:lpstr>Arial Rounded MT Bold</vt:lpstr>
      <vt:lpstr>Calibri</vt:lpstr>
      <vt:lpstr>Symbol</vt:lpstr>
      <vt:lpstr>Times New Roman</vt:lpstr>
      <vt:lpstr>Trebuchet MS</vt:lpstr>
      <vt:lpstr>Wingdings 3</vt:lpstr>
      <vt:lpstr>Грань</vt:lpstr>
      <vt:lpstr>      МАДОУ «Центр развития ребёнка-детский сад с. Моряковский Затон»  Томского района  СЕМИНАР-ПРАКТИКУМ МУЗЫКАЛЬНЫХ РУКОВОДИТЕЛЕЙ ПЛАНИРОВАНИЕ ОБРАЗОВАТЕЛЬНОЙ ДЕЯТЕЛЬНОСТИ В УСЛОВИЯХ РЕАЛИЗАЦИИ ФГОС ДОШКОЛЬНОГО ОБРАЗОВАНИЯ   ФЕДЕРАЛЬНЫЙ ГОСУДАРСТВЕННЫЙ  ОБРАЗОВАТЕЛЬНЫЙ СТАНДАРТ  ДОШКОЛЬНОГО ОБРАЗОВАНИЯ  О МУЗЫКАЛЬНОМ РАЗВИТИИ РЕБЁНКА  Старший воспитатель МАДОУ  Хакимова Альфия Мунировна   2014 -2015 уч.год.</vt:lpstr>
      <vt:lpstr>   Музыкальное развитие</vt:lpstr>
      <vt:lpstr>«Художест­венно-эстетическое развитие» предполагает: </vt:lpstr>
      <vt:lpstr>Презентация PowerPoint</vt:lpstr>
      <vt:lpstr>Презентация PowerPoint</vt:lpstr>
      <vt:lpstr>Презентация PowerPoint</vt:lpstr>
      <vt:lpstr>Вариативные формы музыкальной деятельности детей раннего и дошкольного возраста в детском саду,  предлагаемые ФГОС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Токмакова М.Ю.</dc:creator>
  <cp:lastModifiedBy>Тимур</cp:lastModifiedBy>
  <cp:revision>301</cp:revision>
  <dcterms:created xsi:type="dcterms:W3CDTF">2011-05-22T08:21:36Z</dcterms:created>
  <dcterms:modified xsi:type="dcterms:W3CDTF">2014-11-11T12:31:19Z</dcterms:modified>
</cp:coreProperties>
</file>